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1C3">
              <a:alpha val="2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2A2927"/>
      </a:tcTxStyle>
      <a:tcStyle>
        <a:tcBdr>
          <a:left>
            <a:ln w="12700" cap="flat">
              <a:solidFill>
                <a:srgbClr val="737269"/>
              </a:solidFill>
              <a:prstDash val="solid"/>
              <a:miter lim="400000"/>
            </a:ln>
          </a:left>
          <a:right>
            <a:ln w="12700" cap="flat">
              <a:solidFill>
                <a:srgbClr val="737269"/>
              </a:solidFill>
              <a:prstDash val="solid"/>
              <a:miter lim="400000"/>
            </a:ln>
          </a:right>
          <a:top>
            <a:ln w="12700" cap="flat">
              <a:solidFill>
                <a:srgbClr val="737269"/>
              </a:solidFill>
              <a:prstDash val="solid"/>
              <a:miter lim="400000"/>
            </a:ln>
          </a:top>
          <a:bottom>
            <a:ln w="12700" cap="flat">
              <a:solidFill>
                <a:srgbClr val="737269"/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/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blipFill rotWithShape="1">
            <a:blip xmlns:r="http://schemas.openxmlformats.org/officeDocument/2006/relationships" r:embed="rId1"/>
            <a:srcRect/>
            <a:tile tx="0" ty="0" sx="100000" sy="100000" flip="none" algn="tl"/>
          </a:blip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25400" cap="flat">
              <a:solidFill>
                <a:srgbClr val="737269"/>
              </a:solidFill>
              <a:prstDash val="solid"/>
              <a:miter lim="400000"/>
            </a:ln>
          </a:left>
          <a:right>
            <a:ln w="25400" cap="flat">
              <a:solidFill>
                <a:srgbClr val="737269"/>
              </a:solidFill>
              <a:prstDash val="solid"/>
              <a:miter lim="400000"/>
            </a:ln>
          </a:right>
          <a:top>
            <a:ln w="12700" cap="flat">
              <a:solidFill>
                <a:srgbClr val="737269"/>
              </a:solidFill>
              <a:prstDash val="solid"/>
              <a:miter lim="400000"/>
            </a:ln>
          </a:top>
          <a:bottom>
            <a:ln w="12700" cap="flat">
              <a:solidFill>
                <a:srgbClr val="737269"/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/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solidFill>
                <a:srgbClr val="737269"/>
              </a:solidFill>
              <a:prstDash val="solid"/>
              <a:miter lim="400000"/>
            </a:ln>
          </a:left>
          <a:right>
            <a:ln w="12700" cap="flat">
              <a:solidFill>
                <a:srgbClr val="737269"/>
              </a:solidFill>
              <a:prstDash val="solid"/>
              <a:miter lim="400000"/>
            </a:ln>
          </a:right>
          <a:top>
            <a:ln w="25400" cap="flat">
              <a:solidFill>
                <a:srgbClr val="737269"/>
              </a:solidFill>
              <a:prstDash val="solid"/>
              <a:miter lim="400000"/>
            </a:ln>
          </a:top>
          <a:bottom>
            <a:ln w="25400" cap="flat">
              <a:solidFill>
                <a:srgbClr val="737269"/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/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solidFill>
                <a:srgbClr val="737269"/>
              </a:solidFill>
              <a:prstDash val="solid"/>
              <a:miter lim="400000"/>
            </a:ln>
          </a:left>
          <a:right>
            <a:ln w="12700" cap="flat">
              <a:solidFill>
                <a:srgbClr val="737269"/>
              </a:solidFill>
              <a:prstDash val="solid"/>
              <a:miter lim="400000"/>
            </a:ln>
          </a:right>
          <a:top>
            <a:ln w="25400" cap="flat">
              <a:solidFill>
                <a:srgbClr val="737269"/>
              </a:solidFill>
              <a:prstDash val="solid"/>
              <a:miter lim="400000"/>
            </a:ln>
          </a:top>
          <a:bottom>
            <a:ln w="25400" cap="flat">
              <a:solidFill>
                <a:srgbClr val="737269"/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/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1C3">
              <a:alpha val="25000"/>
            </a:srgbClr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2A2927"/>
      </a:tcTxStyle>
      <a:tcStyle>
        <a:tcBdr>
          <a:left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Medium"/>
          <a:ea typeface="Avenir Next Medium"/>
          <a:cs typeface="Avenir Next Medium"/>
        </a:font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1C3">
              <a:alpha val="2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67665E">
              <a:alpha val="30000"/>
            </a:srgbClr>
          </a:solidFill>
        </a:fill>
      </a:tcStyle>
    </a:wholeTbl>
    <a:band2H>
      <a:tcTxStyle/>
      <a:tcStyle>
        <a:tcBdr/>
        <a:fill>
          <a:solidFill>
            <a:srgbClr val="67665E">
              <a:alpha val="40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V>
        </a:tcBdr>
        <a:fill>
          <a:solidFill>
            <a:srgbClr val="67665E">
              <a:alpha val="5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V>
        </a:tcBdr>
        <a:fill>
          <a:solidFill>
            <a:srgbClr val="53534A">
              <a:alpha val="60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V>
        </a:tcBdr>
        <a:fill>
          <a:solidFill>
            <a:srgbClr val="53534A">
              <a:alpha val="6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65E">
              <a:alpha val="1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69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_rels/tableStyles.xml.rels><?xml version="1.0" encoding="UTF-8" standalone="yes"?>
<Relationships xmlns="http://schemas.openxmlformats.org/package/2006/relationships"><Relationship Id="rId1" Type="http://schemas.openxmlformats.org/officeDocument/2006/relationships/image" Target="media/image2.png"/></Relationships>
</file>

<file path=ppt/media/image1.png>
</file>

<file path=ppt/media/image2.png>
</file>

<file path=ppt/media/image3.jpeg>
</file>

<file path=ppt/media/image4.png>
</file>

<file path=ppt/media/image5.png>
</file>

<file path=ppt/media/image6.tif>
</file>

<file path=ppt/media/image7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1689100" y="4445000"/>
            <a:ext cx="21005800" cy="2413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89100" y="6845300"/>
            <a:ext cx="21005800" cy="21590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2pPr>
            <a:lvl3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3pPr>
            <a:lvl4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4pPr>
            <a:lvl5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9856" y="13049250"/>
            <a:ext cx="508103" cy="520700"/>
          </a:xfrm>
          <a:prstGeom prst="rect">
            <a:avLst/>
          </a:prstGeom>
        </p:spPr>
        <p:txBody>
          <a:bodyPr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85250"/>
            <a:ext cx="19621500" cy="863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90000"/>
              </a:lnSpc>
              <a:spcBef>
                <a:spcPts val="1700"/>
              </a:spcBef>
              <a:buSzTx/>
              <a:buNone/>
              <a:defRPr sz="4400" i="1"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6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5999360"/>
            <a:ext cx="19621500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90000"/>
              </a:lnSpc>
              <a:buSzTx/>
              <a:buNone/>
              <a:defRPr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>
            <a:spLocks noGrp="1"/>
          </p:cNvSpPr>
          <p:nvPr>
            <p:ph type="pic" idx="13"/>
          </p:nvPr>
        </p:nvSpPr>
        <p:spPr>
          <a:xfrm>
            <a:off x="-2171700" y="-152400"/>
            <a:ext cx="28930759" cy="1437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halk_line_box_hd.png" descr="chalk_line_box_hd.png"/>
          <p:cNvPicPr>
            <a:picLocks/>
          </p:cNvPicPr>
          <p:nvPr/>
        </p:nvPicPr>
        <p:blipFill>
          <a:blip r:embed="rId2">
            <a:alphaModFix amt="45000"/>
          </a:blip>
          <a:stretch>
            <a:fillRect/>
          </a:stretch>
        </p:blipFill>
        <p:spPr>
          <a:xfrm>
            <a:off x="635000" y="9550400"/>
            <a:ext cx="23063200" cy="328930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666750" y="-1562100"/>
            <a:ext cx="23063200" cy="11874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xfrm>
            <a:off x="1689100" y="9753600"/>
            <a:ext cx="21005800" cy="1333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89100" y="11023600"/>
            <a:ext cx="21005800" cy="16764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2pPr>
            <a:lvl3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3pPr>
            <a:lvl4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4pPr>
            <a:lvl5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9856" y="13017500"/>
            <a:ext cx="508103" cy="5207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1689100" y="5499100"/>
            <a:ext cx="21005800" cy="27305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Image"/>
          <p:cNvSpPr>
            <a:spLocks noGrp="1"/>
          </p:cNvSpPr>
          <p:nvPr>
            <p:ph type="pic" idx="13"/>
          </p:nvPr>
        </p:nvSpPr>
        <p:spPr>
          <a:xfrm>
            <a:off x="12077700" y="850900"/>
            <a:ext cx="10642600" cy="1596596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1689100" y="1295400"/>
            <a:ext cx="9525000" cy="57658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89100" y="7251700"/>
            <a:ext cx="9525000" cy="51816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2pPr>
            <a:lvl3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3pPr>
            <a:lvl4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4pPr>
            <a:lvl5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400">
                <a:solidFill>
                  <a:srgbClr val="3E3B39"/>
                </a:solidFill>
                <a:latin typeface="+mn-lt"/>
                <a:ea typeface="+mn-ea"/>
                <a:cs typeface="+mn-cs"/>
                <a:sym typeface="Avenir Next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9856" y="13017500"/>
            <a:ext cx="508103" cy="5207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Image"/>
          <p:cNvSpPr>
            <a:spLocks noGrp="1"/>
          </p:cNvSpPr>
          <p:nvPr>
            <p:ph type="pic" sz="half" idx="13"/>
          </p:nvPr>
        </p:nvSpPr>
        <p:spPr>
          <a:xfrm>
            <a:off x="12511366" y="2415958"/>
            <a:ext cx="9261150" cy="138953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683000"/>
            <a:ext cx="10007600" cy="8255000"/>
          </a:xfrm>
          <a:prstGeom prst="rect">
            <a:avLst/>
          </a:prstGeom>
        </p:spPr>
        <p:txBody>
          <a:bodyPr/>
          <a:lstStyle>
            <a:lvl1pPr marL="533400" indent="-533400">
              <a:lnSpc>
                <a:spcPct val="90000"/>
              </a:lnSpc>
              <a:defRPr sz="4400"/>
            </a:lvl1pPr>
            <a:lvl2pPr marL="1066800" indent="-533400">
              <a:lnSpc>
                <a:spcPct val="90000"/>
              </a:lnSpc>
              <a:defRPr sz="4400"/>
            </a:lvl2pPr>
            <a:lvl3pPr marL="1600200" indent="-533400">
              <a:lnSpc>
                <a:spcPct val="90000"/>
              </a:lnSpc>
              <a:defRPr sz="4400"/>
            </a:lvl3pPr>
            <a:lvl4pPr marL="2133600" indent="-533400">
              <a:lnSpc>
                <a:spcPct val="90000"/>
              </a:lnSpc>
              <a:defRPr sz="4400"/>
            </a:lvl4pPr>
            <a:lvl5pPr marL="2667000" indent="-533400">
              <a:lnSpc>
                <a:spcPct val="90000"/>
              </a:lnSpc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2730500"/>
            <a:ext cx="21005800" cy="82550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>
            <a:spLocks noGrp="1"/>
          </p:cNvSpPr>
          <p:nvPr>
            <p:ph type="pic" sz="half" idx="13"/>
          </p:nvPr>
        </p:nvSpPr>
        <p:spPr>
          <a:xfrm>
            <a:off x="12344400" y="4356100"/>
            <a:ext cx="11379200" cy="9182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Image"/>
          <p:cNvSpPr>
            <a:spLocks noGrp="1"/>
          </p:cNvSpPr>
          <p:nvPr>
            <p:ph type="pic" sz="half" idx="14"/>
          </p:nvPr>
        </p:nvSpPr>
        <p:spPr>
          <a:xfrm>
            <a:off x="12293600" y="304800"/>
            <a:ext cx="11315700" cy="7302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Image"/>
          <p:cNvSpPr>
            <a:spLocks noGrp="1"/>
          </p:cNvSpPr>
          <p:nvPr>
            <p:ph type="pic" idx="15"/>
          </p:nvPr>
        </p:nvSpPr>
        <p:spPr>
          <a:xfrm>
            <a:off x="647700" y="-711200"/>
            <a:ext cx="11379200" cy="1714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halk_line_hd.png" descr="chalk_line_hd.png"/>
          <p:cNvPicPr>
            <a:picLocks/>
          </p:cNvPicPr>
          <p:nvPr/>
        </p:nvPicPr>
        <p:blipFill>
          <a:blip r:embed="rId15">
            <a:alphaModFix amt="45000"/>
          </a:blip>
          <a:stretch>
            <a:fillRect/>
          </a:stretch>
        </p:blipFill>
        <p:spPr>
          <a:xfrm>
            <a:off x="736600" y="495300"/>
            <a:ext cx="22910800" cy="123444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689100" y="889000"/>
            <a:ext cx="21005800" cy="241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683000"/>
            <a:ext cx="21005800" cy="825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0996" y="13017500"/>
            <a:ext cx="508103" cy="5207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1" i="0" cap="all">
                <a:latin typeface="+mn-lt"/>
                <a:ea typeface="+mn-ea"/>
                <a:cs typeface="+mn-cs"/>
                <a:sym typeface="Avenir Next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all" spc="528" baseline="0"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1pPr>
      <a:lvl2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all" spc="528" baseline="0"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2pPr>
      <a:lvl3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all" spc="528" baseline="0"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3pPr>
      <a:lvl4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all" spc="528" baseline="0"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4pPr>
      <a:lvl5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all" spc="528" baseline="0"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5pPr>
      <a:lvl6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all" spc="528" baseline="0"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6pPr>
      <a:lvl7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all" spc="528" baseline="0"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7pPr>
      <a:lvl8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all" spc="528" baseline="0"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8pPr>
      <a:lvl9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1" i="0" u="none" strike="noStrike" cap="all" spc="528" baseline="0"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all" spc="0" baseline="0"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all" spc="0" baseline="0"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all" spc="0" baseline="0"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all" spc="0" baseline="0"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all" spc="0" baseline="0"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all" spc="0" baseline="0"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all" spc="0" baseline="0"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all" spc="0" baseline="0"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all" spc="0" baseline="0"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usiness writing - Memorandum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Business writing - Memorandum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Memorandu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Memorandum</a:t>
            </a:r>
          </a:p>
        </p:txBody>
      </p:sp>
      <p:sp>
        <p:nvSpPr>
          <p:cNvPr id="125" name="A strictly internal docume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 strictly internal document</a:t>
            </a:r>
          </a:p>
          <a:p>
            <a:r>
              <a:t>May be used to convey messages within a specific section/ department or the entire organization.</a:t>
            </a:r>
          </a:p>
          <a:p>
            <a:r>
              <a:t>Always a formal document - no informal variety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Memo -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Memo - structure</a:t>
            </a:r>
          </a:p>
        </p:txBody>
      </p:sp>
      <p:sp>
        <p:nvSpPr>
          <p:cNvPr id="128" name="Title ‘Memo’ or ‘Memorandum’ usually appears at the top centr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‘Memo’ or ‘Memorandum’ usually appears at the top centre</a:t>
            </a:r>
          </a:p>
          <a:p>
            <a:r>
              <a:t>The heading consists of 4 elements:</a:t>
            </a:r>
          </a:p>
          <a:p>
            <a:pPr lvl="8"/>
            <a:r>
              <a:t>To</a:t>
            </a:r>
          </a:p>
          <a:p>
            <a:pPr lvl="8"/>
            <a:r>
              <a:t>From</a:t>
            </a:r>
          </a:p>
          <a:p>
            <a:pPr lvl="8"/>
            <a:r>
              <a:t>Date</a:t>
            </a:r>
          </a:p>
          <a:p>
            <a:pPr lvl="8"/>
            <a:r>
              <a:t>Subject </a:t>
            </a:r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1280" y="6165106"/>
            <a:ext cx="6861827" cy="57037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ontd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Contd…</a:t>
            </a:r>
          </a:p>
        </p:txBody>
      </p:sp>
      <p:sp>
        <p:nvSpPr>
          <p:cNvPr id="132" name="Each section is written in a new lin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Each section is written in a new line.</a:t>
            </a:r>
          </a:p>
          <a:p>
            <a:r>
              <a:t>CC may be added if the message has to be copied to another person(s).</a:t>
            </a:r>
          </a:p>
          <a:p>
            <a:r>
              <a:t>The body of the memo comes after the heading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Memo - the bod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Memo - the body</a:t>
            </a:r>
          </a:p>
        </p:txBody>
      </p:sp>
      <p:sp>
        <p:nvSpPr>
          <p:cNvPr id="135" name="Shouldn’t be a lengthy docume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Shouldn’t be a lengthy document</a:t>
            </a:r>
          </a:p>
          <a:p>
            <a:r>
              <a:t>First paragraph - introduction</a:t>
            </a:r>
          </a:p>
          <a:p>
            <a:r>
              <a:t>Second paragraph - further details </a:t>
            </a:r>
          </a:p>
          <a:p>
            <a:r>
              <a:t>Third paragraph (if necessary) - may stress the main idea 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Double-click to ed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8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228" y="-441118"/>
            <a:ext cx="15609544" cy="147372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ps for a good me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Tips for a good memo</a:t>
            </a:r>
          </a:p>
        </p:txBody>
      </p:sp>
      <p:sp>
        <p:nvSpPr>
          <p:cNvPr id="142" name="Use a short subject li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Use a short subject line</a:t>
            </a:r>
          </a:p>
          <a:p>
            <a:r>
              <a:t>In the body section, get straight to the point</a:t>
            </a:r>
          </a:p>
          <a:p>
            <a:r>
              <a:t>Avoid using jargons</a:t>
            </a:r>
          </a:p>
          <a:p>
            <a:r>
              <a:t>Check for language errors before sending the memo.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Ques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Question</a:t>
            </a:r>
          </a:p>
        </p:txBody>
      </p:sp>
      <p:sp>
        <p:nvSpPr>
          <p:cNvPr id="145" name="Write a memo to the manager in-charge of the cafeteria of your place of work, suggesting some facilities that he/she should include to improve the quality of the place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r>
              <a:t>Write a memo to the manager in-charge of the cafeteria of your place of work, suggesting some facilities that he/she should include to improve the quality of the place.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5">
  <a:themeElements>
    <a:clrScheme name="New_Template5">
      <a:dk1>
        <a:srgbClr val="5E524C"/>
      </a:dk1>
      <a:lt1>
        <a:srgbClr val="12455E"/>
      </a:lt1>
      <a:dk2>
        <a:srgbClr val="615E5A"/>
      </a:dk2>
      <a:lt2>
        <a:srgbClr val="C8C1B8"/>
      </a:lt2>
      <a:accent1>
        <a:srgbClr val="899DBD"/>
      </a:accent1>
      <a:accent2>
        <a:srgbClr val="74A198"/>
      </a:accent2>
      <a:accent3>
        <a:srgbClr val="8A9759"/>
      </a:accent3>
      <a:accent4>
        <a:srgbClr val="CBA466"/>
      </a:accent4>
      <a:accent5>
        <a:srgbClr val="BB7B3F"/>
      </a:accent5>
      <a:accent6>
        <a:srgbClr val="BA6C5B"/>
      </a:accent6>
      <a:hlink>
        <a:srgbClr val="0000FF"/>
      </a:hlink>
      <a:folHlink>
        <a:srgbClr val="FF00FF"/>
      </a:folHlink>
    </a:clrScheme>
    <a:fontScheme name="New_Template5">
      <a:majorFont>
        <a:latin typeface="Avenir Next Regular"/>
        <a:ea typeface="Avenir Next Regular"/>
        <a:cs typeface="Avenir Next Regular"/>
      </a:majorFont>
      <a:minorFont>
        <a:latin typeface="Avenir Next Regular"/>
        <a:ea typeface="Avenir Next Regular"/>
        <a:cs typeface="Avenir Next Regular"/>
      </a:minorFont>
    </a:fontScheme>
    <a:fmtScheme name="New_Template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760000" rotWithShape="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3E3B39"/>
            </a:solidFill>
            <a:effectLst>
              <a:outerShdw blurRad="25400" dist="12700" dir="4920000" rotWithShape="0">
                <a:srgbClr val="FFFFFF">
                  <a:alpha val="50000"/>
                </a:srgbClr>
              </a:outerShdw>
            </a:effectLst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575451">
              <a:alpha val="90000"/>
            </a:srgbClr>
          </a:solidFill>
          <a:prstDash val="solid"/>
          <a:miter lim="400000"/>
        </a:ln>
        <a:effectLst>
          <a:outerShdw blurRad="25400" dist="25400" dir="5520000" rotWithShape="0">
            <a:srgbClr val="FFFFFF">
              <a:alpha val="72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b="0" i="1" u="none" strike="noStrike" cap="none" spc="0" normalizeH="0" baseline="0">
            <a:ln>
              <a:noFill/>
            </a:ln>
            <a:solidFill>
              <a:srgbClr val="5E524C"/>
            </a:solidFill>
            <a:effectLst>
              <a:outerShdw blurRad="25400" dist="25400" dir="5520000" rotWithShape="0">
                <a:srgbClr val="FFFFFF">
                  <a:alpha val="71999"/>
                </a:srgbClr>
              </a:outerShdw>
            </a:effectLst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5">
  <a:themeElements>
    <a:clrScheme name="New_Template5">
      <a:dk1>
        <a:srgbClr val="000000"/>
      </a:dk1>
      <a:lt1>
        <a:srgbClr val="FFFFFF"/>
      </a:lt1>
      <a:dk2>
        <a:srgbClr val="615E5A"/>
      </a:dk2>
      <a:lt2>
        <a:srgbClr val="C8C1B8"/>
      </a:lt2>
      <a:accent1>
        <a:srgbClr val="899DBD"/>
      </a:accent1>
      <a:accent2>
        <a:srgbClr val="74A198"/>
      </a:accent2>
      <a:accent3>
        <a:srgbClr val="8A9759"/>
      </a:accent3>
      <a:accent4>
        <a:srgbClr val="CBA466"/>
      </a:accent4>
      <a:accent5>
        <a:srgbClr val="BB7B3F"/>
      </a:accent5>
      <a:accent6>
        <a:srgbClr val="BA6C5B"/>
      </a:accent6>
      <a:hlink>
        <a:srgbClr val="0000FF"/>
      </a:hlink>
      <a:folHlink>
        <a:srgbClr val="FF00FF"/>
      </a:folHlink>
    </a:clrScheme>
    <a:fontScheme name="New_Template5">
      <a:majorFont>
        <a:latin typeface="Avenir Next Regular"/>
        <a:ea typeface="Avenir Next Regular"/>
        <a:cs typeface="Avenir Next Regular"/>
      </a:majorFont>
      <a:minorFont>
        <a:latin typeface="Avenir Next Regular"/>
        <a:ea typeface="Avenir Next Regular"/>
        <a:cs typeface="Avenir Next Regular"/>
      </a:minorFont>
    </a:fontScheme>
    <a:fmtScheme name="New_Template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760000" rotWithShape="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3E3B39"/>
            </a:solidFill>
            <a:effectLst>
              <a:outerShdw blurRad="25400" dist="12700" dir="4920000" rotWithShape="0">
                <a:srgbClr val="FFFFFF">
                  <a:alpha val="50000"/>
                </a:srgbClr>
              </a:outerShdw>
            </a:effectLst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575451">
              <a:alpha val="90000"/>
            </a:srgbClr>
          </a:solidFill>
          <a:prstDash val="solid"/>
          <a:miter lim="400000"/>
        </a:ln>
        <a:effectLst>
          <a:outerShdw blurRad="25400" dist="25400" dir="5520000" rotWithShape="0">
            <a:srgbClr val="FFFFFF">
              <a:alpha val="72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b="0" i="1" u="none" strike="noStrike" cap="none" spc="0" normalizeH="0" baseline="0">
            <a:ln>
              <a:noFill/>
            </a:ln>
            <a:solidFill>
              <a:srgbClr val="5E524C"/>
            </a:solidFill>
            <a:effectLst>
              <a:outerShdw blurRad="25400" dist="25400" dir="5520000" rotWithShape="0">
                <a:srgbClr val="FFFFFF">
                  <a:alpha val="71999"/>
                </a:srgbClr>
              </a:outerShdw>
            </a:effectLst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195</Words>
  <Application>Microsoft Office PowerPoint</Application>
  <PresentationFormat>Custom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Avenir Next Demi Bold</vt:lpstr>
      <vt:lpstr>Avenir Next Medium</vt:lpstr>
      <vt:lpstr>Avenir Next Regular</vt:lpstr>
      <vt:lpstr>Helvetica Neue</vt:lpstr>
      <vt:lpstr>New_Template5</vt:lpstr>
      <vt:lpstr>Business writing - Memorandum</vt:lpstr>
      <vt:lpstr>Memorandum</vt:lpstr>
      <vt:lpstr>Memo - structure</vt:lpstr>
      <vt:lpstr>Contd…</vt:lpstr>
      <vt:lpstr>Memo - the body</vt:lpstr>
      <vt:lpstr>PowerPoint Presentation</vt:lpstr>
      <vt:lpstr>Tips for a good memo</vt:lpstr>
      <vt:lpstr>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writing - Memorandum</dc:title>
  <cp:lastModifiedBy>Isuri Caldera</cp:lastModifiedBy>
  <cp:revision>2</cp:revision>
  <dcterms:modified xsi:type="dcterms:W3CDTF">2022-11-29T09:11:26Z</dcterms:modified>
</cp:coreProperties>
</file>